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15"/>
  </p:notesMasterIdLst>
  <p:handoutMasterIdLst>
    <p:handoutMasterId r:id="rId16"/>
  </p:handoutMasterIdLst>
  <p:sldIdLst>
    <p:sldId id="256" r:id="rId2"/>
    <p:sldId id="716" r:id="rId3"/>
    <p:sldId id="480" r:id="rId4"/>
    <p:sldId id="709" r:id="rId5"/>
    <p:sldId id="710" r:id="rId6"/>
    <p:sldId id="723" r:id="rId7"/>
    <p:sldId id="644" r:id="rId8"/>
    <p:sldId id="712" r:id="rId9"/>
    <p:sldId id="713" r:id="rId10"/>
    <p:sldId id="718" r:id="rId11"/>
    <p:sldId id="717" r:id="rId12"/>
    <p:sldId id="715" r:id="rId13"/>
    <p:sldId id="724" r:id="rId14"/>
  </p:sldIdLst>
  <p:sldSz cx="9144000" cy="6858000" type="screen4x3"/>
  <p:notesSz cx="7099300" cy="10234613"/>
  <p:embeddedFontLst>
    <p:embeddedFont>
      <p:font typeface="標楷體" panose="03000509000000000000" pitchFamily="65" charset="-120"/>
      <p:regular r:id="rId1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663" autoAdjust="0"/>
  </p:normalViewPr>
  <p:slideViewPr>
    <p:cSldViewPr>
      <p:cViewPr varScale="1"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ea typeface="新細明體" charset="-120"/>
              </a:defRPr>
            </a:lvl1pPr>
          </a:lstStyle>
          <a:p>
            <a:pPr>
              <a:defRPr/>
            </a:pPr>
            <a:fld id="{BFEBA971-F059-4981-BE6E-A856EC31BC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0970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6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6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36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6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7A8C63E0-FBBE-49AC-AE34-AD6BAF493C0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2376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2C310D4F-B311-4A67-9E27-5045C40260F5}" type="slidenum">
              <a:rPr lang="zh-TW" altLang="en-US" sz="1200" smtClean="0"/>
              <a:pPr eaLnBrk="1" hangingPunct="1"/>
              <a:t>1</a:t>
            </a:fld>
            <a:endParaRPr lang="en-US" altLang="zh-TW" sz="120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02D49911-3FF0-429F-99AF-33AEC353CBF3}" type="slidenum">
              <a:rPr lang="zh-TW" altLang="en-US" sz="1200" smtClean="0"/>
              <a:pPr eaLnBrk="1" hangingPunct="1"/>
              <a:t>10</a:t>
            </a:fld>
            <a:endParaRPr lang="en-US" altLang="zh-TW" sz="1200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0DE94FBF-3520-408C-8323-139660D8D47C}" type="slidenum">
              <a:rPr lang="zh-TW" altLang="en-US" sz="1200" smtClean="0"/>
              <a:pPr eaLnBrk="1" hangingPunct="1"/>
              <a:t>11</a:t>
            </a:fld>
            <a:endParaRPr lang="en-US" altLang="zh-TW" sz="1200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E4737F1E-191E-4189-9B76-2392A8A80A29}" type="slidenum">
              <a:rPr lang="zh-TW" altLang="en-US" sz="1200" smtClean="0"/>
              <a:pPr eaLnBrk="1" hangingPunct="1"/>
              <a:t>12</a:t>
            </a:fld>
            <a:endParaRPr lang="en-US" altLang="zh-TW" sz="120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E4737F1E-191E-4189-9B76-2392A8A80A29}" type="slidenum">
              <a:rPr lang="zh-TW" altLang="en-US" sz="1200" smtClean="0"/>
              <a:pPr eaLnBrk="1" hangingPunct="1"/>
              <a:t>13</a:t>
            </a:fld>
            <a:endParaRPr lang="en-US" altLang="zh-TW" sz="1200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245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E8A4E0D3-BA55-458C-A565-E8FECF3D9A88}" type="slidenum">
              <a:rPr lang="zh-TW" altLang="en-US" sz="1200" smtClean="0"/>
              <a:pPr eaLnBrk="1" hangingPunct="1"/>
              <a:t>2</a:t>
            </a:fld>
            <a:endParaRPr lang="en-US" altLang="zh-TW" sz="1200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1B70D149-1140-4B7E-A6CB-E36BB04BB1A9}" type="slidenum">
              <a:rPr lang="zh-TW" altLang="en-US" sz="1200" smtClean="0"/>
              <a:pPr eaLnBrk="1" hangingPunct="1"/>
              <a:t>3</a:t>
            </a:fld>
            <a:endParaRPr lang="en-US" altLang="zh-TW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6F8114DF-D5A3-4661-9AC4-73DE46862B9F}" type="slidenum">
              <a:rPr lang="zh-TW" altLang="en-US" sz="1200" smtClean="0"/>
              <a:pPr eaLnBrk="1" hangingPunct="1"/>
              <a:t>4</a:t>
            </a:fld>
            <a:endParaRPr lang="en-US" altLang="zh-TW" sz="1200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59613BDF-6DD3-43EC-9B17-7714D5071A7D}" type="slidenum">
              <a:rPr lang="zh-TW" altLang="en-US" sz="1200" smtClean="0"/>
              <a:pPr eaLnBrk="1" hangingPunct="1"/>
              <a:t>5</a:t>
            </a:fld>
            <a:endParaRPr lang="en-US" altLang="zh-TW" sz="1200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1AF6A980-0CF1-4786-8FAE-686B5080A4DF}" type="slidenum">
              <a:rPr lang="zh-TW" altLang="en-US" sz="1200" smtClean="0"/>
              <a:pPr eaLnBrk="1" hangingPunct="1"/>
              <a:t>6</a:t>
            </a:fld>
            <a:endParaRPr lang="en-US" altLang="zh-TW" sz="120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255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F4EAF5EA-56C0-4B22-B64D-A4686F849BEC}" type="slidenum">
              <a:rPr lang="zh-TW" altLang="en-US" sz="1200" smtClean="0"/>
              <a:pPr eaLnBrk="1" hangingPunct="1"/>
              <a:t>7</a:t>
            </a:fld>
            <a:endParaRPr lang="en-US" altLang="zh-TW" sz="1200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C77546B6-0447-40B7-970C-EBEF4EAF9B57}" type="slidenum">
              <a:rPr lang="zh-TW" altLang="en-US" sz="1200" smtClean="0"/>
              <a:pPr eaLnBrk="1" hangingPunct="1"/>
              <a:t>8</a:t>
            </a:fld>
            <a:endParaRPr lang="en-US" altLang="zh-TW" sz="120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fld id="{E219B00F-B6CC-4092-9D0A-6F2F1E304322}" type="slidenum">
              <a:rPr lang="zh-TW" altLang="en-US" sz="1200" smtClean="0"/>
              <a:pPr eaLnBrk="1" hangingPunct="1"/>
              <a:t>9</a:t>
            </a:fld>
            <a:endParaRPr lang="en-US" altLang="zh-TW" sz="1200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3" cy="639"/>
              <a:chOff x="-3" y="1562"/>
              <a:chExt cx="5763" cy="639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8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2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8" y="1754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4" y="1728"/>
                <a:ext cx="632" cy="315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10" y="1665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28" y="1749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28" y="1695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6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2" y="1749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2" y="1695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1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98438"/>
            <a:ext cx="7772400" cy="2286000"/>
          </a:xfrm>
        </p:spPr>
        <p:txBody>
          <a:bodyPr anchor="b">
            <a:spAutoFit/>
          </a:bodyPr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0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166813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kumimoji="0" sz="1400">
                <a:solidFill>
                  <a:srgbClr val="000000"/>
                </a:solidFill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kumimoji="0" sz="1400">
                <a:solidFill>
                  <a:srgbClr val="000000"/>
                </a:solidFill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kumimoji="0" sz="1400">
                <a:solidFill>
                  <a:srgbClr val="000000"/>
                </a:solidFill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fld id="{9FE308DF-051D-482E-8819-98622F01457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485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64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77063" y="304800"/>
            <a:ext cx="1968500" cy="5791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757863" cy="5791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169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173163" y="1295400"/>
            <a:ext cx="77724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76346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16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826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731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355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57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82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97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3767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2538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1034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1037" name="Freeform 4"/>
              <p:cNvSpPr>
                <a:spLocks/>
              </p:cNvSpPr>
              <p:nvPr/>
            </p:nvSpPr>
            <p:spPr bwMode="ltGray">
              <a:xfrm rot="-5400000">
                <a:off x="2554" y="-990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720 h 720"/>
                  <a:gd name="T4" fmla="*/ 1000 w 1000"/>
                  <a:gd name="T5" fmla="*/ 720 h 720"/>
                  <a:gd name="T6" fmla="*/ 1000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8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39" name="Freeform 6"/>
              <p:cNvSpPr>
                <a:spLocks/>
              </p:cNvSpPr>
              <p:nvPr/>
            </p:nvSpPr>
            <p:spPr bwMode="ltGray">
              <a:xfrm rot="-5400000">
                <a:off x="976" y="1671"/>
                <a:ext cx="624" cy="42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0" name="Freeform 7"/>
              <p:cNvSpPr>
                <a:spLocks/>
              </p:cNvSpPr>
              <p:nvPr/>
            </p:nvSpPr>
            <p:spPr bwMode="ltGray">
              <a:xfrm rot="-5400000">
                <a:off x="-63" y="1755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1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2" name="Freeform 9"/>
              <p:cNvSpPr>
                <a:spLocks/>
              </p:cNvSpPr>
              <p:nvPr/>
            </p:nvSpPr>
            <p:spPr bwMode="ltGray">
              <a:xfrm rot="-5400000">
                <a:off x="439" y="1699"/>
                <a:ext cx="624" cy="364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3" name="Freeform 10"/>
              <p:cNvSpPr>
                <a:spLocks/>
              </p:cNvSpPr>
              <p:nvPr/>
            </p:nvSpPr>
            <p:spPr bwMode="ltGray">
              <a:xfrm rot="-5400000">
                <a:off x="152" y="1728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4" name="Freeform 11"/>
              <p:cNvSpPr>
                <a:spLocks/>
              </p:cNvSpPr>
              <p:nvPr/>
            </p:nvSpPr>
            <p:spPr bwMode="ltGray">
              <a:xfrm rot="-5400000">
                <a:off x="3203" y="1662"/>
                <a:ext cx="624" cy="420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5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6" name="Freeform 13"/>
              <p:cNvSpPr>
                <a:spLocks/>
              </p:cNvSpPr>
              <p:nvPr/>
            </p:nvSpPr>
            <p:spPr bwMode="ltGray">
              <a:xfrm rot="-5400000">
                <a:off x="1829" y="1747"/>
                <a:ext cx="624" cy="256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7" name="Freeform 14"/>
              <p:cNvSpPr>
                <a:spLocks/>
              </p:cNvSpPr>
              <p:nvPr/>
            </p:nvSpPr>
            <p:spPr bwMode="ltGray">
              <a:xfrm rot="-5400000">
                <a:off x="2548" y="1729"/>
                <a:ext cx="624" cy="29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8" name="Freeform 15"/>
              <p:cNvSpPr>
                <a:spLocks/>
              </p:cNvSpPr>
              <p:nvPr/>
            </p:nvSpPr>
            <p:spPr bwMode="ltGray">
              <a:xfrm rot="-5400000">
                <a:off x="2330" y="1695"/>
                <a:ext cx="624" cy="360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49" name="Freeform 16"/>
              <p:cNvSpPr>
                <a:spLocks/>
              </p:cNvSpPr>
              <p:nvPr/>
            </p:nvSpPr>
            <p:spPr bwMode="ltGray">
              <a:xfrm rot="-5400000">
                <a:off x="2039" y="1721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0" name="Freeform 17"/>
              <p:cNvSpPr>
                <a:spLocks/>
              </p:cNvSpPr>
              <p:nvPr/>
            </p:nvSpPr>
            <p:spPr bwMode="ltGray">
              <a:xfrm rot="-5400000">
                <a:off x="4071" y="1664"/>
                <a:ext cx="624" cy="420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1" name="Freeform 18"/>
              <p:cNvSpPr>
                <a:spLocks/>
              </p:cNvSpPr>
              <p:nvPr/>
            </p:nvSpPr>
            <p:spPr bwMode="ltGray">
              <a:xfrm rot="-5400000">
                <a:off x="3725" y="1665"/>
                <a:ext cx="624" cy="423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72 h 317"/>
                  <a:gd name="T4" fmla="*/ 624 w 624"/>
                  <a:gd name="T5" fmla="*/ 27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2" name="Freeform 19"/>
              <p:cNvSpPr>
                <a:spLocks/>
              </p:cNvSpPr>
              <p:nvPr/>
            </p:nvSpPr>
            <p:spPr bwMode="ltGray">
              <a:xfrm rot="-5400000">
                <a:off x="4572" y="1744"/>
                <a:ext cx="624" cy="255"/>
              </a:xfrm>
              <a:custGeom>
                <a:avLst/>
                <a:gdLst>
                  <a:gd name="T0" fmla="*/ 0 w 624"/>
                  <a:gd name="T1" fmla="*/ 53 h 370"/>
                  <a:gd name="T2" fmla="*/ 0 w 624"/>
                  <a:gd name="T3" fmla="*/ 325 h 370"/>
                  <a:gd name="T4" fmla="*/ 624 w 624"/>
                  <a:gd name="T5" fmla="*/ 325 h 370"/>
                  <a:gd name="T6" fmla="*/ 624 w 624"/>
                  <a:gd name="T7" fmla="*/ 53 h 370"/>
                  <a:gd name="T8" fmla="*/ 384 w 624"/>
                  <a:gd name="T9" fmla="*/ 8 h 370"/>
                  <a:gd name="T10" fmla="*/ 0 w 624"/>
                  <a:gd name="T11" fmla="*/ 53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3" name="Freeform 20"/>
              <p:cNvSpPr>
                <a:spLocks/>
              </p:cNvSpPr>
              <p:nvPr/>
            </p:nvSpPr>
            <p:spPr bwMode="ltGray">
              <a:xfrm>
                <a:off x="5469" y="1559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4" name="Freeform 21"/>
              <p:cNvSpPr>
                <a:spLocks/>
              </p:cNvSpPr>
              <p:nvPr/>
            </p:nvSpPr>
            <p:spPr bwMode="ltGray">
              <a:xfrm rot="-5400000">
                <a:off x="5075" y="1688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272 h 272"/>
                  <a:gd name="T4" fmla="*/ 240 w 624"/>
                  <a:gd name="T5" fmla="*/ 240 h 272"/>
                  <a:gd name="T6" fmla="*/ 624 w 624"/>
                  <a:gd name="T7" fmla="*/ 272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55" name="Freeform 22"/>
              <p:cNvSpPr>
                <a:spLocks/>
              </p:cNvSpPr>
              <p:nvPr/>
            </p:nvSpPr>
            <p:spPr bwMode="ltGray">
              <a:xfrm rot="-5400000">
                <a:off x="4788" y="1715"/>
                <a:ext cx="632" cy="316"/>
              </a:xfrm>
              <a:custGeom>
                <a:avLst/>
                <a:gdLst>
                  <a:gd name="T0" fmla="*/ 8 w 632"/>
                  <a:gd name="T1" fmla="*/ 45 h 362"/>
                  <a:gd name="T2" fmla="*/ 8 w 632"/>
                  <a:gd name="T3" fmla="*/ 317 h 362"/>
                  <a:gd name="T4" fmla="*/ 248 w 632"/>
                  <a:gd name="T5" fmla="*/ 317 h 362"/>
                  <a:gd name="T6" fmla="*/ 632 w 632"/>
                  <a:gd name="T7" fmla="*/ 317 h 362"/>
                  <a:gd name="T8" fmla="*/ 632 w 632"/>
                  <a:gd name="T9" fmla="*/ 45 h 362"/>
                  <a:gd name="T10" fmla="*/ 104 w 632"/>
                  <a:gd name="T11" fmla="*/ 45 h 362"/>
                  <a:gd name="T12" fmla="*/ 8 w 632"/>
                  <a:gd name="T13" fmla="*/ 45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035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6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Text Box 30"/>
          <p:cNvSpPr txBox="1">
            <a:spLocks noChangeArrowheads="1"/>
          </p:cNvSpPr>
          <p:nvPr userDrawn="1"/>
        </p:nvSpPr>
        <p:spPr bwMode="auto">
          <a:xfrm>
            <a:off x="1143000" y="6430963"/>
            <a:ext cx="434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sz="1400">
                <a:latin typeface="Arial" charset="0"/>
                <a:ea typeface="標楷體" pitchFamily="65" charset="-120"/>
              </a:rPr>
              <a:t>631 </a:t>
            </a:r>
            <a:r>
              <a:rPr lang="en-US" altLang="zh-TW" sz="1400">
                <a:latin typeface="Arial" charset="0"/>
                <a:ea typeface="標楷體" pitchFamily="65" charset="-120"/>
              </a:rPr>
              <a:t>M8210 </a:t>
            </a:r>
            <a:r>
              <a:rPr lang="zh-TW" altLang="en-US" sz="1400">
                <a:latin typeface="Arial" charset="0"/>
                <a:ea typeface="標楷體" pitchFamily="65" charset="-120"/>
              </a:rPr>
              <a:t>影像處理原理與應用  </a:t>
            </a:r>
            <a:r>
              <a:rPr lang="en-US" altLang="zh-TW" sz="1400">
                <a:latin typeface="Arial" charset="0"/>
                <a:ea typeface="標楷體" pitchFamily="65" charset="-120"/>
              </a:rPr>
              <a:t>Lecture 00-</a:t>
            </a:r>
            <a:fld id="{CE3989D9-A52B-4A5C-A185-878599AE34A0}" type="slidenum">
              <a:rPr lang="en-US" altLang="zh-TW" sz="1400">
                <a:latin typeface="Arial" charset="0"/>
                <a:ea typeface="標楷體" pitchFamily="65" charset="-120"/>
              </a:rPr>
              <a:pPr eaLnBrk="1" hangingPunct="1"/>
              <a:t>‹#›</a:t>
            </a:fld>
            <a:r>
              <a:rPr lang="en-US" altLang="zh-TW" sz="1400">
                <a:latin typeface="Arial" charset="0"/>
                <a:ea typeface="標楷體" pitchFamily="65" charset="-120"/>
              </a:rPr>
              <a:t>  </a:t>
            </a:r>
          </a:p>
        </p:txBody>
      </p:sp>
      <p:graphicFrame>
        <p:nvGraphicFramePr>
          <p:cNvPr id="1030" name="Object 32"/>
          <p:cNvGraphicFramePr>
            <a:graphicFrameLocks noChangeAspect="1"/>
          </p:cNvGraphicFramePr>
          <p:nvPr userDrawn="1"/>
        </p:nvGraphicFramePr>
        <p:xfrm>
          <a:off x="7800975" y="5715000"/>
          <a:ext cx="12668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Image" r:id="rId15" imgW="7326984" imgH="6234921" progId="Photoshop.Image.6">
                  <p:embed/>
                </p:oleObj>
              </mc:Choice>
              <mc:Fallback>
                <p:oleObj name="Image" r:id="rId15" imgW="7326984" imgH="6234921" progId="Photoshop.Image.6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0975" y="5715000"/>
                        <a:ext cx="12668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36"/>
          <p:cNvSpPr txBox="1">
            <a:spLocks noChangeArrowheads="1"/>
          </p:cNvSpPr>
          <p:nvPr userDrawn="1"/>
        </p:nvSpPr>
        <p:spPr bwMode="auto">
          <a:xfrm>
            <a:off x="6629400" y="6051550"/>
            <a:ext cx="12509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zh-TW" altLang="en-US" sz="1400">
                <a:ea typeface="標楷體" pitchFamily="65" charset="-120"/>
              </a:rPr>
              <a:t>國立臺灣大學</a:t>
            </a:r>
          </a:p>
          <a:p>
            <a:pPr algn="ctr" eaLnBrk="1" hangingPunct="1"/>
            <a:r>
              <a:rPr lang="zh-TW" altLang="en-US" sz="1400">
                <a:ea typeface="標楷體" pitchFamily="65" charset="-120"/>
              </a:rPr>
              <a:t>生物機電系</a:t>
            </a:r>
          </a:p>
          <a:p>
            <a:pPr algn="ctr" eaLnBrk="1" hangingPunct="1"/>
            <a:r>
              <a:rPr lang="zh-TW" altLang="en-US" sz="1400">
                <a:ea typeface="標楷體" pitchFamily="65" charset="-120"/>
              </a:rPr>
              <a:t>林達德</a:t>
            </a:r>
          </a:p>
        </p:txBody>
      </p:sp>
      <p:sp>
        <p:nvSpPr>
          <p:cNvPr id="1032" name="Line 37"/>
          <p:cNvSpPr>
            <a:spLocks noChangeShapeType="1"/>
          </p:cNvSpPr>
          <p:nvPr userDrawn="1"/>
        </p:nvSpPr>
        <p:spPr bwMode="auto">
          <a:xfrm>
            <a:off x="1219200" y="6248400"/>
            <a:ext cx="533400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033" name="Line 38"/>
          <p:cNvSpPr>
            <a:spLocks noChangeShapeType="1"/>
          </p:cNvSpPr>
          <p:nvPr userDrawn="1"/>
        </p:nvSpPr>
        <p:spPr bwMode="auto">
          <a:xfrm>
            <a:off x="1219200" y="6400800"/>
            <a:ext cx="472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533400"/>
            <a:ext cx="7772400" cy="1600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sz="6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影像處理原理與應用</a:t>
            </a:r>
          </a:p>
        </p:txBody>
      </p:sp>
      <p:pic>
        <p:nvPicPr>
          <p:cNvPr id="3075" name="Picture 5" descr="mv2000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7772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0.5 教學網頁</a:t>
            </a:r>
            <a:endParaRPr lang="en-US" altLang="zh-TW" smtClean="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2627313" y="1196975"/>
            <a:ext cx="4681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TW" sz="2000" dirty="0">
                <a:solidFill>
                  <a:schemeClr val="tx2"/>
                </a:solidFill>
                <a:latin typeface="Arial" charset="0"/>
                <a:cs typeface="Courier New" pitchFamily="49" charset="0"/>
              </a:rPr>
              <a:t>https://</a:t>
            </a:r>
            <a:r>
              <a:rPr lang="en-US" altLang="zh-TW" sz="2000" dirty="0" smtClean="0">
                <a:solidFill>
                  <a:schemeClr val="tx2"/>
                </a:solidFill>
                <a:latin typeface="Arial" charset="0"/>
                <a:cs typeface="Courier New" pitchFamily="49" charset="0"/>
              </a:rPr>
              <a:t>ceiba.ntu.edu.tw/1081BME_IP</a:t>
            </a:r>
            <a:endParaRPr lang="en-US" altLang="zh-TW" sz="2000" dirty="0">
              <a:solidFill>
                <a:schemeClr val="tx2"/>
              </a:solidFill>
              <a:latin typeface="Arial" charset="0"/>
              <a:cs typeface="Courier New" pitchFamily="49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572617"/>
            <a:ext cx="5976664" cy="4470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0.5 教學網頁</a:t>
            </a:r>
            <a:endParaRPr lang="en-US" altLang="zh-TW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6002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2"/>
                </a:solidFill>
                <a:latin typeface="Arial" charset="0"/>
              </a:rPr>
              <a:t>http://www.ImageProcessingPlace.com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8521"/>
          <a:stretch/>
        </p:blipFill>
        <p:spPr>
          <a:xfrm>
            <a:off x="1907704" y="1627208"/>
            <a:ext cx="5688632" cy="422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0.6 </a:t>
            </a:r>
            <a:r>
              <a:rPr lang="zh-TW" altLang="en-US" dirty="0" smtClean="0"/>
              <a:t>使用</a:t>
            </a:r>
            <a:r>
              <a:rPr lang="zh-TW" altLang="en-US" dirty="0"/>
              <a:t>之程式</a:t>
            </a:r>
            <a:r>
              <a:rPr lang="zh-TW" altLang="en-US" dirty="0" smtClean="0"/>
              <a:t>語</a:t>
            </a:r>
            <a:r>
              <a:rPr lang="zh-TW" altLang="en-US" dirty="0"/>
              <a:t>言</a:t>
            </a:r>
            <a:endParaRPr lang="en-US" altLang="zh-TW" dirty="0" smtClean="0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475656" y="1318065"/>
            <a:ext cx="632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zh-TW" sz="4000" dirty="0" smtClean="0">
                <a:latin typeface="Arial" charset="0"/>
                <a:ea typeface="標楷體" pitchFamily="65" charset="-120"/>
              </a:rPr>
              <a:t>C++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zh-TW" sz="4000" dirty="0">
                <a:latin typeface="Arial" charset="0"/>
                <a:ea typeface="標楷體" pitchFamily="65" charset="-120"/>
              </a:rPr>
              <a:t>p</a:t>
            </a:r>
            <a:r>
              <a:rPr lang="en-US" altLang="zh-TW" sz="4000" dirty="0" smtClean="0">
                <a:latin typeface="Arial" charset="0"/>
                <a:ea typeface="標楷體" pitchFamily="65" charset="-120"/>
              </a:rPr>
              <a:t>ython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zh-TW" sz="4000" dirty="0" smtClean="0">
                <a:latin typeface="Arial" charset="0"/>
                <a:ea typeface="標楷體" pitchFamily="65" charset="-120"/>
              </a:rPr>
              <a:t>MATLAB</a:t>
            </a:r>
            <a:endParaRPr lang="zh-TW" altLang="en-US" sz="4000" dirty="0">
              <a:latin typeface="Arial" charset="0"/>
              <a:ea typeface="標楷體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253" y="1294219"/>
            <a:ext cx="1346859" cy="1517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87" y="2279720"/>
            <a:ext cx="2512105" cy="12157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253" y="3187085"/>
            <a:ext cx="1514558" cy="14242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228" y="3783827"/>
            <a:ext cx="2212623" cy="2212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0</a:t>
            </a:r>
            <a:r>
              <a:rPr lang="zh-TW" altLang="en-US" dirty="0" smtClean="0"/>
              <a:t>.</a:t>
            </a:r>
            <a:r>
              <a:rPr lang="en-US" altLang="zh-TW" dirty="0" smtClean="0"/>
              <a:t>7</a:t>
            </a:r>
            <a:r>
              <a:rPr lang="zh-TW" altLang="en-US" dirty="0" smtClean="0"/>
              <a:t> </a:t>
            </a:r>
            <a:r>
              <a:rPr lang="zh-TW" altLang="en-US" dirty="0" smtClean="0"/>
              <a:t>相關課程</a:t>
            </a:r>
            <a:endParaRPr lang="en-US" altLang="zh-TW" dirty="0" smtClean="0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grpSp>
        <p:nvGrpSpPr>
          <p:cNvPr id="15364" name="Group 18"/>
          <p:cNvGrpSpPr>
            <a:grpSpLocks/>
          </p:cNvGrpSpPr>
          <p:nvPr/>
        </p:nvGrpSpPr>
        <p:grpSpPr bwMode="auto">
          <a:xfrm>
            <a:off x="1403350" y="1412875"/>
            <a:ext cx="7340600" cy="3937000"/>
            <a:chOff x="1072" y="1330"/>
            <a:chExt cx="4624" cy="2480"/>
          </a:xfrm>
        </p:grpSpPr>
        <p:sp>
          <p:nvSpPr>
            <p:cNvPr id="633861" name="Rectangle 5"/>
            <p:cNvSpPr>
              <a:spLocks noChangeArrowheads="1"/>
            </p:cNvSpPr>
            <p:nvPr/>
          </p:nvSpPr>
          <p:spPr bwMode="auto">
            <a:xfrm>
              <a:off x="1126" y="3298"/>
              <a:ext cx="2026" cy="512"/>
            </a:xfrm>
            <a:prstGeom prst="rect">
              <a:avLst/>
            </a:prstGeom>
            <a:solidFill>
              <a:srgbClr val="FFCCFF"/>
            </a:solidFill>
            <a:ln w="5080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r>
                <a:rPr lang="zh-TW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機器視覺</a:t>
              </a:r>
            </a:p>
            <a:p>
              <a:pPr algn="ctr" eaLnBrk="0" hangingPunct="0">
                <a:defRPr/>
              </a:pPr>
              <a:r>
                <a:rPr lang="zh-TW" altLang="en-US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(</a:t>
              </a:r>
              <a:r>
                <a:rPr lang="en-US" altLang="zh-TW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Machine Vision)</a:t>
              </a:r>
            </a:p>
          </p:txBody>
        </p:sp>
        <p:sp>
          <p:nvSpPr>
            <p:cNvPr id="633862" name="Rectangle 6"/>
            <p:cNvSpPr>
              <a:spLocks noChangeArrowheads="1"/>
            </p:cNvSpPr>
            <p:nvPr/>
          </p:nvSpPr>
          <p:spPr bwMode="auto">
            <a:xfrm>
              <a:off x="2224" y="2338"/>
              <a:ext cx="2080" cy="512"/>
            </a:xfrm>
            <a:prstGeom prst="rect">
              <a:avLst/>
            </a:prstGeom>
            <a:solidFill>
              <a:srgbClr val="FFCCFF"/>
            </a:solidFill>
            <a:ln w="5080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r>
                <a:rPr lang="zh-TW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影像處理</a:t>
              </a:r>
            </a:p>
            <a:p>
              <a:pPr algn="ctr" eaLnBrk="0" hangingPunct="0">
                <a:defRPr/>
              </a:pPr>
              <a:r>
                <a:rPr lang="zh-TW" altLang="en-US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(</a:t>
              </a:r>
              <a:r>
                <a:rPr lang="en-US" altLang="zh-TW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Image Processing)</a:t>
              </a:r>
            </a:p>
          </p:txBody>
        </p:sp>
        <p:sp>
          <p:nvSpPr>
            <p:cNvPr id="633863" name="Rectangle 7"/>
            <p:cNvSpPr>
              <a:spLocks noChangeArrowheads="1"/>
            </p:cNvSpPr>
            <p:nvPr/>
          </p:nvSpPr>
          <p:spPr bwMode="auto">
            <a:xfrm>
              <a:off x="3616" y="1330"/>
              <a:ext cx="2080" cy="512"/>
            </a:xfrm>
            <a:prstGeom prst="rect">
              <a:avLst/>
            </a:prstGeom>
            <a:solidFill>
              <a:srgbClr val="FFCCFF"/>
            </a:solidFill>
            <a:ln w="5080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r>
                <a:rPr lang="zh-TW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圖形識別</a:t>
              </a:r>
            </a:p>
            <a:p>
              <a:pPr algn="ctr" eaLnBrk="0" hangingPunct="0">
                <a:defRPr/>
              </a:pPr>
              <a:r>
                <a:rPr lang="zh-TW" altLang="en-US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(</a:t>
              </a:r>
              <a:r>
                <a:rPr lang="en-US" altLang="zh-TW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Pattern Recognition)</a:t>
              </a:r>
            </a:p>
          </p:txBody>
        </p:sp>
        <p:sp>
          <p:nvSpPr>
            <p:cNvPr id="633864" name="Rectangle 8"/>
            <p:cNvSpPr>
              <a:spLocks noChangeArrowheads="1"/>
            </p:cNvSpPr>
            <p:nvPr/>
          </p:nvSpPr>
          <p:spPr bwMode="auto">
            <a:xfrm>
              <a:off x="1072" y="1330"/>
              <a:ext cx="2032" cy="512"/>
            </a:xfrm>
            <a:prstGeom prst="rect">
              <a:avLst/>
            </a:prstGeom>
            <a:solidFill>
              <a:srgbClr val="FFCCFF"/>
            </a:solidFill>
            <a:ln w="5080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r>
                <a:rPr lang="zh-TW" altLang="en-US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人工智慧</a:t>
              </a:r>
            </a:p>
            <a:p>
              <a:pPr algn="ctr" eaLnBrk="0" hangingPunct="0">
                <a:defRPr/>
              </a:pPr>
              <a:r>
                <a:rPr lang="zh-TW" altLang="en-US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(</a:t>
              </a:r>
              <a:r>
                <a:rPr lang="en-US" altLang="zh-TW" sz="2000" b="1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Artificial Intelligence)</a:t>
              </a:r>
            </a:p>
          </p:txBody>
        </p:sp>
        <p:sp>
          <p:nvSpPr>
            <p:cNvPr id="633865" name="Rectangle 9"/>
            <p:cNvSpPr>
              <a:spLocks noChangeArrowheads="1"/>
            </p:cNvSpPr>
            <p:nvPr/>
          </p:nvSpPr>
          <p:spPr bwMode="auto">
            <a:xfrm>
              <a:off x="3616" y="3298"/>
              <a:ext cx="2032" cy="485"/>
            </a:xfrm>
            <a:prstGeom prst="rect">
              <a:avLst/>
            </a:prstGeom>
            <a:solidFill>
              <a:srgbClr val="FFCCFF"/>
            </a:solidFill>
            <a:ln w="50800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lIns="92075" tIns="46038" rIns="92075" bIns="46038">
              <a:spAutoFit/>
            </a:bodyPr>
            <a:lstStyle/>
            <a:p>
              <a:pPr algn="ctr" eaLnBrk="0" hangingPunct="0">
                <a:defRPr/>
              </a:pPr>
              <a:r>
                <a:rPr lang="zh-TW" altLang="en-US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心理物理學</a:t>
              </a:r>
            </a:p>
            <a:p>
              <a:pPr algn="ctr" eaLnBrk="0" hangingPunct="0">
                <a:defRPr/>
              </a:pPr>
              <a:r>
                <a:rPr lang="zh-TW" altLang="en-US" sz="2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(</a:t>
              </a:r>
              <a:r>
                <a:rPr lang="en-US" altLang="zh-TW" sz="2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標楷體" pitchFamily="65" charset="-120"/>
                </a:rPr>
                <a:t>Psychophysics)</a:t>
              </a:r>
            </a:p>
          </p:txBody>
        </p:sp>
        <p:sp>
          <p:nvSpPr>
            <p:cNvPr id="15370" name="Line 10"/>
            <p:cNvSpPr>
              <a:spLocks noChangeShapeType="1"/>
            </p:cNvSpPr>
            <p:nvPr/>
          </p:nvSpPr>
          <p:spPr bwMode="auto">
            <a:xfrm flipV="1">
              <a:off x="2352" y="2880"/>
              <a:ext cx="336" cy="384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 flipV="1">
              <a:off x="1488" y="1919"/>
              <a:ext cx="0" cy="139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V="1">
              <a:off x="5376" y="1871"/>
              <a:ext cx="0" cy="139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 flipH="1" flipV="1">
              <a:off x="3792" y="2880"/>
              <a:ext cx="240" cy="43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 flipV="1">
              <a:off x="3744" y="1872"/>
              <a:ext cx="336" cy="43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 flipH="1" flipV="1">
              <a:off x="2400" y="1872"/>
              <a:ext cx="240" cy="43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3168" y="3600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>
              <a:off x="3120" y="1632"/>
              <a:ext cx="43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29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TW" altLang="en-US" sz="4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課程簡介</a:t>
            </a:r>
            <a:endParaRPr lang="en-US" altLang="zh-TW" sz="4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772400" cy="42672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0.1 課程目標</a:t>
            </a:r>
            <a:endParaRPr lang="en-US" altLang="zh-TW" dirty="0" smtClean="0">
              <a:latin typeface="細明體" pitchFamily="49" charset="-120"/>
            </a:endParaRPr>
          </a:p>
          <a:p>
            <a:pPr eaLnBrk="1" hangingPunct="1"/>
            <a:r>
              <a:rPr lang="zh-TW" altLang="en-US" dirty="0" smtClean="0"/>
              <a:t>0.2 課程內容與預定進度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0.3 教科書與主要參考書</a:t>
            </a:r>
          </a:p>
          <a:p>
            <a:pPr eaLnBrk="1" hangingPunct="1"/>
            <a:r>
              <a:rPr lang="zh-TW" altLang="en-US" dirty="0" smtClean="0"/>
              <a:t>0.4 成績計算</a:t>
            </a:r>
          </a:p>
          <a:p>
            <a:pPr eaLnBrk="1" hangingPunct="1"/>
            <a:r>
              <a:rPr lang="zh-TW" altLang="en-US" dirty="0" smtClean="0"/>
              <a:t>0.5 教學網頁</a:t>
            </a:r>
          </a:p>
          <a:p>
            <a:pPr eaLnBrk="1" hangingPunct="1"/>
            <a:r>
              <a:rPr lang="en-US" altLang="zh-TW" dirty="0" smtClean="0"/>
              <a:t>0.6 </a:t>
            </a:r>
            <a:r>
              <a:rPr lang="zh-TW" altLang="en-US" dirty="0"/>
              <a:t>使用之程式語言</a:t>
            </a:r>
          </a:p>
          <a:p>
            <a:pPr eaLnBrk="1" hangingPunct="1"/>
            <a:r>
              <a:rPr lang="zh-TW" altLang="en-US" dirty="0" smtClean="0"/>
              <a:t>0.</a:t>
            </a:r>
            <a:r>
              <a:rPr lang="en-US" altLang="zh-TW" dirty="0" smtClean="0"/>
              <a:t>7</a:t>
            </a:r>
            <a:r>
              <a:rPr lang="zh-TW" altLang="en-US" dirty="0" smtClean="0"/>
              <a:t> </a:t>
            </a:r>
            <a:r>
              <a:rPr lang="zh-TW" altLang="en-US" dirty="0" smtClean="0"/>
              <a:t>相關</a:t>
            </a:r>
            <a:r>
              <a:rPr lang="zh-TW" altLang="en-US" dirty="0" smtClean="0"/>
              <a:t>課程</a:t>
            </a:r>
            <a:endParaRPr lang="en-US" altLang="zh-TW" dirty="0" smtClean="0"/>
          </a:p>
        </p:txBody>
      </p:sp>
      <p:pic>
        <p:nvPicPr>
          <p:cNvPr id="4100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52800"/>
            <a:ext cx="2819400" cy="2438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0.1 課程目標</a:t>
            </a:r>
            <a:endParaRPr lang="en-US" altLang="zh-TW" smtClean="0"/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5124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1447800" y="1371600"/>
            <a:ext cx="7086600" cy="3200400"/>
          </a:xfrm>
          <a:noFill/>
        </p:spPr>
        <p:txBody>
          <a:bodyPr/>
          <a:lstStyle/>
          <a:p>
            <a:pPr marL="0" indent="755650" eaLnBrk="1" hangingPunct="1">
              <a:buFont typeface="Wingdings" pitchFamily="2" charset="2"/>
              <a:buNone/>
            </a:pPr>
            <a:r>
              <a:rPr lang="zh-TW" altLang="en-US" sz="2800" smtClean="0">
                <a:latin typeface="Courier New" pitchFamily="49" charset="0"/>
              </a:rPr>
              <a:t>本課程主要介紹有關數位影像處理的基本原理及應用技術，同時著重以程式處理影像之基本訓練。課程中將以實用的觀點探討數位影像之資料結構、影像變換方法、影像強化與影像壓縮技術等課題。同時介紹目前影像處理之硬體及軟體，以及影像處理在農業及生物學上之應用實例。</a:t>
            </a:r>
            <a:r>
              <a:rPr lang="zh-TW" altLang="en-US" sz="2800" smtClean="0"/>
              <a:t> </a:t>
            </a:r>
            <a:endParaRPr lang="en-US" altLang="zh-TW" sz="2800" smtClean="0"/>
          </a:p>
        </p:txBody>
      </p:sp>
      <p:pic>
        <p:nvPicPr>
          <p:cNvPr id="5125" name="Picture 26" descr="BD05299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648200"/>
            <a:ext cx="38100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0.1 課程目標</a:t>
            </a:r>
            <a:endParaRPr lang="en-US" altLang="zh-TW" smtClean="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00200" y="1600200"/>
            <a:ext cx="7086600" cy="1752600"/>
          </a:xfrm>
          <a:noFill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TW" altLang="en-US" smtClean="0">
                <a:latin typeface="標楷體" pitchFamily="65" charset="-120"/>
              </a:rPr>
              <a:t>從本課程中可以得到的訓練</a:t>
            </a:r>
          </a:p>
          <a:p>
            <a:pPr marL="0" indent="0" eaLnBrk="1" hangingPunct="1"/>
            <a:r>
              <a:rPr lang="zh-TW" altLang="en-US" sz="2800" smtClean="0">
                <a:latin typeface="標楷體" pitchFamily="65" charset="-120"/>
              </a:rPr>
              <a:t> </a:t>
            </a:r>
            <a:r>
              <a:rPr lang="zh-TW" altLang="en-US" smtClean="0">
                <a:latin typeface="標楷體" pitchFamily="65" charset="-120"/>
              </a:rPr>
              <a:t>數位影像處理原理</a:t>
            </a:r>
          </a:p>
          <a:p>
            <a:pPr marL="0" indent="0" eaLnBrk="1" hangingPunct="1"/>
            <a:r>
              <a:rPr lang="en-US" altLang="zh-TW" smtClean="0">
                <a:latin typeface="標楷體" pitchFamily="65" charset="-120"/>
              </a:rPr>
              <a:t> </a:t>
            </a:r>
            <a:r>
              <a:rPr lang="zh-TW" altLang="en-US" smtClean="0">
                <a:latin typeface="標楷體" pitchFamily="65" charset="-120"/>
              </a:rPr>
              <a:t>程式實作經驗</a:t>
            </a:r>
          </a:p>
        </p:txBody>
      </p:sp>
      <p:pic>
        <p:nvPicPr>
          <p:cNvPr id="6149" name="Picture 6" descr="BD05297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95650"/>
            <a:ext cx="2897188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0.2 課程內容與預定進度</a:t>
            </a:r>
            <a:endParaRPr lang="en-US" altLang="zh-TW" smtClean="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331913" y="1270000"/>
            <a:ext cx="7812087" cy="4751388"/>
          </a:xfrm>
          <a:noFill/>
        </p:spPr>
        <p:txBody>
          <a:bodyPr/>
          <a:lstStyle/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影像處理基本原理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影像轉換原理與分析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影像強化處理技巧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影像之編碼與解碼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影像之小波與多解析度處理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彩色影像處理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影像物件的辨識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微電腦影像處理硬體與軟體介紹</a:t>
            </a:r>
            <a:endParaRPr lang="zh-TW" altLang="en-US" sz="2800" smtClean="0"/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smtClean="0">
                <a:latin typeface="Courier New" pitchFamily="49" charset="0"/>
              </a:rPr>
              <a:t>影像處理技術於農業與生物學上之應用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88913"/>
            <a:ext cx="7772400" cy="685800"/>
          </a:xfrm>
        </p:spPr>
        <p:txBody>
          <a:bodyPr/>
          <a:lstStyle/>
          <a:p>
            <a:pPr eaLnBrk="1" hangingPunct="1"/>
            <a:r>
              <a:rPr lang="zh-TW" altLang="en-US" smtClean="0"/>
              <a:t>0.2 課程內容與預定進度</a:t>
            </a:r>
            <a:endParaRPr lang="en-US" altLang="zh-TW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243429"/>
              </p:ext>
            </p:extLst>
          </p:nvPr>
        </p:nvGraphicFramePr>
        <p:xfrm>
          <a:off x="1187624" y="874713"/>
          <a:ext cx="6840760" cy="51465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427738743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00761684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727115855"/>
                    </a:ext>
                  </a:extLst>
                </a:gridCol>
              </a:tblGrid>
              <a:tr h="3799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762000" algn="l"/>
                          <a:tab pos="1250950" algn="l"/>
                        </a:tabLst>
                      </a:pPr>
                      <a:r>
                        <a:rPr lang="zh-TW" sz="2000" dirty="0">
                          <a:effectLst/>
                        </a:rPr>
                        <a:t>日　期</a:t>
                      </a:r>
                      <a:endParaRPr lang="zh-TW" sz="14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6860"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zh-TW" sz="2000" dirty="0">
                          <a:effectLst/>
                        </a:rPr>
                        <a:t>課程內容</a:t>
                      </a:r>
                      <a:endParaRPr lang="zh-TW" sz="14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zh-TW" sz="2000" dirty="0">
                          <a:effectLst/>
                        </a:rPr>
                        <a:t>教科書閱讀章節</a:t>
                      </a:r>
                      <a:endParaRPr lang="zh-TW" sz="14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07533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 9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影像處理基本原理（一）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1.1~1.5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230312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 9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18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影像處理基本原理（二）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2.1~2.6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099535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 9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25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空間域影像強化（一）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3.1,3.2,3.3,3.4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680797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r>
                        <a:rPr lang="zh-TW" sz="1600" dirty="0">
                          <a:effectLst/>
                        </a:rPr>
                        <a:t>月 </a:t>
                      </a:r>
                      <a:r>
                        <a:rPr lang="en-US" sz="1600" dirty="0">
                          <a:effectLst/>
                        </a:rPr>
                        <a:t>2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空間域影像強化（二）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3.5,3.6,3.7,3.8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94986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r>
                        <a:rPr lang="zh-TW" sz="1600" dirty="0">
                          <a:effectLst/>
                        </a:rPr>
                        <a:t>月 </a:t>
                      </a:r>
                      <a:r>
                        <a:rPr lang="en-US" sz="1600" dirty="0">
                          <a:effectLst/>
                        </a:rPr>
                        <a:t>9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頻域影像強化（一）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4.1,4.2,4.3,4.4,4.5,4.6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175361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16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頻域影像強化（二）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4.7,4.8,4.9,4.10,4.11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62781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23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影像之修正與復原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5.1~5.11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440885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30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期中考試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404214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 6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彩色影像處理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6.1~6.9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567035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13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小波轉換與多解析度處理（一）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7.1~7.3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519089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20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小波轉換與多解析度處理（二）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7.4~7.6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724145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27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影像壓縮（一）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8.1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958209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r>
                        <a:rPr lang="zh-TW" sz="1600" dirty="0">
                          <a:effectLst/>
                        </a:rPr>
                        <a:t>月 </a:t>
                      </a: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>
                          <a:effectLst/>
                        </a:rPr>
                        <a:t>影像壓縮（二）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8.2,8.3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394182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11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影像之形態學處理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9.1~9.6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57168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18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影像分割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10.1~10.6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97094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12</a:t>
                      </a:r>
                      <a:r>
                        <a:rPr lang="zh-TW" sz="1600" dirty="0">
                          <a:effectLst/>
                        </a:rPr>
                        <a:t>月</a:t>
                      </a:r>
                      <a:r>
                        <a:rPr lang="en-US" sz="1600" dirty="0">
                          <a:effectLst/>
                        </a:rPr>
                        <a:t>25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影像特徵之抽取與描述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>
                          <a:effectLst/>
                        </a:rPr>
                        <a:t>11.1~11.5</a:t>
                      </a:r>
                      <a:endParaRPr lang="zh-TW" sz="160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067446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 1</a:t>
                      </a:r>
                      <a:r>
                        <a:rPr lang="zh-TW" sz="1600" dirty="0">
                          <a:effectLst/>
                        </a:rPr>
                        <a:t>月 </a:t>
                      </a:r>
                      <a:r>
                        <a:rPr lang="en-US" sz="1600" dirty="0">
                          <a:effectLst/>
                        </a:rPr>
                        <a:t>1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開國紀念日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zh-TW" sz="1600" dirty="0">
                          <a:effectLst/>
                        </a:rPr>
                        <a:t>放假日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97377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 1</a:t>
                      </a:r>
                      <a:r>
                        <a:rPr lang="zh-TW" sz="1600" dirty="0">
                          <a:effectLst/>
                        </a:rPr>
                        <a:t>月 </a:t>
                      </a:r>
                      <a:r>
                        <a:rPr lang="en-US" sz="1600" dirty="0">
                          <a:effectLst/>
                        </a:rPr>
                        <a:t>9</a:t>
                      </a:r>
                      <a:r>
                        <a:rPr lang="zh-TW" sz="1600" dirty="0">
                          <a:effectLst/>
                        </a:rPr>
                        <a:t>日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600" dirty="0">
                          <a:effectLst/>
                        </a:rPr>
                        <a:t>期末考試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zh-TW" sz="1600" dirty="0">
                        <a:effectLst/>
                        <a:latin typeface="華康中楷體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06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6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0.3 教科書與參考資料</a:t>
            </a:r>
            <a:endParaRPr lang="en-US" altLang="zh-TW" smtClean="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1676400" y="1295400"/>
            <a:ext cx="7239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2800" dirty="0">
                <a:latin typeface="Arial" charset="0"/>
                <a:ea typeface="標楷體" pitchFamily="65" charset="-120"/>
              </a:rPr>
              <a:t>教科書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dirty="0">
                <a:latin typeface="Arial" charset="0"/>
                <a:cs typeface="Courier New" pitchFamily="49" charset="0"/>
              </a:rPr>
              <a:t>    Gonzalez, R. C. and R. E. Woods. 2018. “Digital Image Processing”, 4th Ed., Pearson Educational Limited. Edinburgh Gate, England.</a:t>
            </a:r>
            <a:endParaRPr lang="zh-TW" altLang="en-US" dirty="0">
              <a:latin typeface="Arial" charset="0"/>
              <a:cs typeface="Courier New" pitchFamily="49" charset="0"/>
            </a:endParaRPr>
          </a:p>
        </p:txBody>
      </p:sp>
      <p:pic>
        <p:nvPicPr>
          <p:cNvPr id="3074" name="Picture 2" descr="ãGonzalez, R. C. and R. E. Woods. 2018. âDigital Image Processing.â 4th Ed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87" y="2924944"/>
            <a:ext cx="2415025" cy="2986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0.3 教科書與參考資料</a:t>
            </a:r>
            <a:endParaRPr lang="en-US" altLang="zh-TW" smtClean="0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676400" y="1295400"/>
            <a:ext cx="6781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2800" dirty="0">
                <a:latin typeface="Arial" charset="0"/>
                <a:ea typeface="標楷體" pitchFamily="65" charset="-120"/>
              </a:rPr>
              <a:t>主要參考書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zh-TW" altLang="en-US" sz="2800" dirty="0">
              <a:latin typeface="Arial" charset="0"/>
              <a:ea typeface="標楷體" pitchFamily="65" charset="-120"/>
            </a:endParaRP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sz="2000" dirty="0">
                <a:latin typeface="Arial" charset="0"/>
                <a:ea typeface="標楷體" pitchFamily="65" charset="-120"/>
              </a:rPr>
              <a:t>1. Pratt, W. K. 2013. “Introduction to Digital Image Processing”, CRC Press.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sz="2000" dirty="0">
                <a:latin typeface="Arial" charset="0"/>
                <a:ea typeface="標楷體" pitchFamily="65" charset="-120"/>
              </a:rPr>
              <a:t>2. Shapiro, L. and G. C. Stockman. 2001. “Computer Vision”, Prentice Hall, Inc. Upper Saddle River, New Jersey.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sz="2000" dirty="0">
                <a:latin typeface="Arial" charset="0"/>
                <a:ea typeface="標楷體" pitchFamily="65" charset="-120"/>
              </a:rPr>
              <a:t>3. </a:t>
            </a:r>
            <a:r>
              <a:rPr lang="en-US" altLang="zh-TW" sz="2000" dirty="0" err="1">
                <a:latin typeface="Arial" charset="0"/>
                <a:ea typeface="標楷體" pitchFamily="65" charset="-120"/>
              </a:rPr>
              <a:t>Sonka</a:t>
            </a:r>
            <a:r>
              <a:rPr lang="en-US" altLang="zh-TW" sz="2000" dirty="0">
                <a:latin typeface="Arial" charset="0"/>
                <a:ea typeface="標楷體" pitchFamily="65" charset="-120"/>
              </a:rPr>
              <a:t>, M., V. </a:t>
            </a:r>
            <a:r>
              <a:rPr lang="en-US" altLang="zh-TW" sz="2000" dirty="0" err="1">
                <a:latin typeface="Arial" charset="0"/>
                <a:ea typeface="標楷體" pitchFamily="65" charset="-120"/>
              </a:rPr>
              <a:t>Hlavac</a:t>
            </a:r>
            <a:r>
              <a:rPr lang="en-US" altLang="zh-TW" sz="2000" dirty="0">
                <a:latin typeface="Arial" charset="0"/>
                <a:ea typeface="標楷體" pitchFamily="65" charset="-120"/>
              </a:rPr>
              <a:t>, and R. Boyle. 2014. “Image Processing, Analysis, and Machine Vision”, 4th Ed., Cengage Learning.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0.4 成績計算</a:t>
            </a:r>
            <a:endParaRPr lang="en-US" altLang="zh-TW" dirty="0" smtClean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828800" y="1752600"/>
            <a:ext cx="632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 dirty="0">
                <a:latin typeface="Arial" charset="0"/>
                <a:ea typeface="標楷體" pitchFamily="65" charset="-120"/>
              </a:rPr>
              <a:t>作業　　　　40%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 dirty="0">
                <a:latin typeface="Arial" charset="0"/>
                <a:ea typeface="標楷體" pitchFamily="65" charset="-120"/>
              </a:rPr>
              <a:t>期中考　　　20%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 dirty="0">
                <a:latin typeface="Arial" charset="0"/>
                <a:ea typeface="標楷體" pitchFamily="65" charset="-120"/>
              </a:rPr>
              <a:t>期末考　　　20%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 dirty="0">
                <a:latin typeface="Arial" charset="0"/>
                <a:ea typeface="標楷體" pitchFamily="65" charset="-120"/>
              </a:rPr>
              <a:t>學期計畫　　20%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d`s Tie">
  <a:themeElements>
    <a:clrScheme name="Dad`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`s Ti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charset="-120"/>
          </a:defRPr>
        </a:defPPr>
      </a:lstStyle>
    </a:lnDef>
  </a:objectDefaults>
  <a:extraClrSchemeLst>
    <a:extraClrScheme>
      <a:clrScheme name="Dad`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`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Designs\Dad`s Tie.pot</Template>
  <TotalTime>8488</TotalTime>
  <Words>595</Words>
  <Application>Microsoft Office PowerPoint</Application>
  <PresentationFormat>如螢幕大小 (4:3)</PresentationFormat>
  <Paragraphs>129</Paragraphs>
  <Slides>13</Slides>
  <Notes>13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標楷體</vt:lpstr>
      <vt:lpstr>Wingdings</vt:lpstr>
      <vt:lpstr>華康中楷體</vt:lpstr>
      <vt:lpstr>細明體</vt:lpstr>
      <vt:lpstr>新細明體</vt:lpstr>
      <vt:lpstr>Arial</vt:lpstr>
      <vt:lpstr>Courier New</vt:lpstr>
      <vt:lpstr>Times New Roman</vt:lpstr>
      <vt:lpstr>Dad`s Tie</vt:lpstr>
      <vt:lpstr>Image</vt:lpstr>
      <vt:lpstr>影像處理原理與應用</vt:lpstr>
      <vt:lpstr>課程簡介</vt:lpstr>
      <vt:lpstr>0.1 課程目標</vt:lpstr>
      <vt:lpstr>0.1 課程目標</vt:lpstr>
      <vt:lpstr>0.2 課程內容與預定進度</vt:lpstr>
      <vt:lpstr>0.2 課程內容與預定進度</vt:lpstr>
      <vt:lpstr>0.3 教科書與參考資料</vt:lpstr>
      <vt:lpstr>0.3 教科書與參考資料</vt:lpstr>
      <vt:lpstr>0.4 成績計算</vt:lpstr>
      <vt:lpstr>0.5 教學網頁</vt:lpstr>
      <vt:lpstr>0.5 教學網頁</vt:lpstr>
      <vt:lpstr>0.6 使用之程式語言</vt:lpstr>
      <vt:lpstr>0.7 相關課程</vt:lpstr>
    </vt:vector>
  </TitlesOfParts>
  <Company>國立臺灣大學生物機電系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影像處理原理與應用講義-第零章</dc:title>
  <dc:creator>林達德</dc:creator>
  <cp:lastModifiedBy>Ta-Te Lin</cp:lastModifiedBy>
  <cp:revision>388</cp:revision>
  <cp:lastPrinted>1601-01-01T00:00:00Z</cp:lastPrinted>
  <dcterms:created xsi:type="dcterms:W3CDTF">2002-05-10T10:54:49Z</dcterms:created>
  <dcterms:modified xsi:type="dcterms:W3CDTF">2019-09-11T05:33:20Z</dcterms:modified>
</cp:coreProperties>
</file>